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71" r:id="rId5"/>
    <p:sldId id="270" r:id="rId6"/>
    <p:sldId id="259" r:id="rId7"/>
    <p:sldId id="272" r:id="rId8"/>
    <p:sldId id="267" r:id="rId9"/>
    <p:sldId id="273" r:id="rId10"/>
    <p:sldId id="274"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1" autoAdjust="0"/>
    <p:restoredTop sz="61041" autoAdjust="0"/>
  </p:normalViewPr>
  <p:slideViewPr>
    <p:cSldViewPr snapToGrid="0">
      <p:cViewPr varScale="1">
        <p:scale>
          <a:sx n="52" d="100"/>
          <a:sy n="52" d="100"/>
        </p:scale>
        <p:origin x="1764"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060-A7CB-4E7C-93AE-5D32722866BF}" type="datetimeFigureOut">
              <a:rPr lang="en-029" smtClean="0"/>
              <a:t>01/31/2020</a:t>
            </a:fld>
            <a:endParaRPr lang="en-029"/>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0A682-0720-45BE-81BA-6B0D91331F88}" type="slidenum">
              <a:rPr lang="en-029" smtClean="0"/>
              <a:t>‹#›</a:t>
            </a:fld>
            <a:endParaRPr lang="en-029"/>
          </a:p>
        </p:txBody>
      </p:sp>
    </p:spTree>
    <p:extLst>
      <p:ext uri="{BB962C8B-B14F-4D97-AF65-F5344CB8AC3E}">
        <p14:creationId xmlns:p14="http://schemas.microsoft.com/office/powerpoint/2010/main" val="3904974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Items in bullets</a:t>
            </a:r>
            <a:r>
              <a:rPr lang="en-029" baseline="0" dirty="0" smtClean="0"/>
              <a:t> I will speak too in order to contextualize the project brief to come and support the main heading shown in bold</a:t>
            </a:r>
          </a:p>
          <a:p>
            <a:endParaRPr lang="en-029" baseline="0" dirty="0" smtClean="0"/>
          </a:p>
          <a:p>
            <a:r>
              <a:rPr lang="en-029" baseline="0" dirty="0" smtClean="0"/>
              <a:t>CEN, ARSO, PIFS – regional Standards and or QI bodies </a:t>
            </a:r>
          </a:p>
          <a:p>
            <a:endParaRPr lang="en-029" baseline="0" dirty="0" smtClean="0"/>
          </a:p>
        </p:txBody>
      </p:sp>
      <p:sp>
        <p:nvSpPr>
          <p:cNvPr id="4" name="Slide Number Placeholder 3"/>
          <p:cNvSpPr>
            <a:spLocks noGrp="1"/>
          </p:cNvSpPr>
          <p:nvPr>
            <p:ph type="sldNum" sz="quarter" idx="10"/>
          </p:nvPr>
        </p:nvSpPr>
        <p:spPr/>
        <p:txBody>
          <a:bodyPr/>
          <a:lstStyle/>
          <a:p>
            <a:fld id="{8D70A682-0720-45BE-81BA-6B0D91331F88}" type="slidenum">
              <a:rPr lang="en-029" smtClean="0"/>
              <a:t>2</a:t>
            </a:fld>
            <a:endParaRPr lang="en-029"/>
          </a:p>
        </p:txBody>
      </p:sp>
    </p:spTree>
    <p:extLst>
      <p:ext uri="{BB962C8B-B14F-4D97-AF65-F5344CB8AC3E}">
        <p14:creationId xmlns:p14="http://schemas.microsoft.com/office/powerpoint/2010/main" val="1689327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dirty="0" smtClean="0"/>
              <a:t>CEN</a:t>
            </a:r>
          </a:p>
          <a:p>
            <a:r>
              <a:rPr lang="en-029" dirty="0" smtClean="0"/>
              <a:t>- Most of these</a:t>
            </a:r>
            <a:r>
              <a:rPr lang="en-029" baseline="0" dirty="0" smtClean="0"/>
              <a:t> change opportunities are in the technical regional and national realm – this is good; but we need some political change of attitude in regards more “Will” to collaborate extra-nationally and more “Will” to implement in nationally </a:t>
            </a:r>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11</a:t>
            </a:fld>
            <a:endParaRPr lang="en-029"/>
          </a:p>
        </p:txBody>
      </p:sp>
    </p:spTree>
    <p:extLst>
      <p:ext uri="{BB962C8B-B14F-4D97-AF65-F5344CB8AC3E}">
        <p14:creationId xmlns:p14="http://schemas.microsoft.com/office/powerpoint/2010/main" val="1843090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b="1" dirty="0" smtClean="0"/>
              <a:t>Purpose</a:t>
            </a:r>
          </a:p>
          <a:p>
            <a:pPr marL="171450" indent="-171450">
              <a:buFontTx/>
              <a:buChar char="-"/>
            </a:pPr>
            <a:r>
              <a:rPr lang="en-029" baseline="0" dirty="0" smtClean="0"/>
              <a:t>For South -South trade to effectively occur, harmonized or equivalent RQI infrastructure and systems should be in place or in continuous evolution – the QI institutions should be networked because at the end of the day, its people that create and solve TBT issues…………………… EPA Article 45 Objectives (b) and © and Article 47 Regional Collaboration and Integration and Article 51 Cooperation </a:t>
            </a:r>
          </a:p>
          <a:p>
            <a:pPr marL="457200" lvl="1" indent="0">
              <a:buFontTx/>
              <a:buNone/>
            </a:pPr>
            <a:endParaRPr lang="en-029" baseline="0" dirty="0" smtClean="0"/>
          </a:p>
          <a:p>
            <a:r>
              <a:rPr lang="en-029" b="1" dirty="0" smtClean="0"/>
              <a:t>Results</a:t>
            </a:r>
            <a:r>
              <a:rPr lang="en-029" b="1" baseline="0" dirty="0" smtClean="0"/>
              <a:t> </a:t>
            </a:r>
          </a:p>
          <a:p>
            <a:r>
              <a:rPr lang="en-029" b="1" baseline="0" dirty="0" smtClean="0"/>
              <a:t>-  </a:t>
            </a:r>
            <a:r>
              <a:rPr lang="en-029" b="0" baseline="0" dirty="0" smtClean="0"/>
              <a:t>The next two slides will show a schematic of the two results that I will explain ………. And in the explanation, I will speak to the inclusive regional process used. </a:t>
            </a:r>
            <a:endParaRPr lang="en-029" b="0" dirty="0" smtClean="0"/>
          </a:p>
        </p:txBody>
      </p:sp>
      <p:sp>
        <p:nvSpPr>
          <p:cNvPr id="4" name="Slide Number Placeholder 3"/>
          <p:cNvSpPr>
            <a:spLocks noGrp="1"/>
          </p:cNvSpPr>
          <p:nvPr>
            <p:ph type="sldNum" sz="quarter" idx="10"/>
          </p:nvPr>
        </p:nvSpPr>
        <p:spPr/>
        <p:txBody>
          <a:bodyPr/>
          <a:lstStyle/>
          <a:p>
            <a:fld id="{8D70A682-0720-45BE-81BA-6B0D91331F88}" type="slidenum">
              <a:rPr lang="en-029" smtClean="0"/>
              <a:t>3</a:t>
            </a:fld>
            <a:endParaRPr lang="en-029"/>
          </a:p>
        </p:txBody>
      </p:sp>
    </p:spTree>
    <p:extLst>
      <p:ext uri="{BB962C8B-B14F-4D97-AF65-F5344CB8AC3E}">
        <p14:creationId xmlns:p14="http://schemas.microsoft.com/office/powerpoint/2010/main" val="796693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4</a:t>
            </a:fld>
            <a:endParaRPr lang="en-029"/>
          </a:p>
        </p:txBody>
      </p:sp>
    </p:spTree>
    <p:extLst>
      <p:ext uri="{BB962C8B-B14F-4D97-AF65-F5344CB8AC3E}">
        <p14:creationId xmlns:p14="http://schemas.microsoft.com/office/powerpoint/2010/main" val="177904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5</a:t>
            </a:fld>
            <a:endParaRPr lang="en-029"/>
          </a:p>
        </p:txBody>
      </p:sp>
    </p:spTree>
    <p:extLst>
      <p:ext uri="{BB962C8B-B14F-4D97-AF65-F5344CB8AC3E}">
        <p14:creationId xmlns:p14="http://schemas.microsoft.com/office/powerpoint/2010/main" val="2335883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b="1" dirty="0" smtClean="0"/>
              <a:t>Results</a:t>
            </a:r>
            <a:r>
              <a:rPr lang="en-029" b="1" baseline="0" dirty="0" smtClean="0"/>
              <a:t> </a:t>
            </a:r>
          </a:p>
          <a:p>
            <a:r>
              <a:rPr lang="en-029" b="1" baseline="0" dirty="0" smtClean="0"/>
              <a:t>-  </a:t>
            </a:r>
            <a:r>
              <a:rPr lang="en-029" b="0" baseline="0" dirty="0" smtClean="0"/>
              <a:t>The next two slides will show a schematic of the two results that I will explain ………. And in the explanation, I will speak to the inclusive regional process used. </a:t>
            </a:r>
            <a:endParaRPr lang="en-029" b="0" dirty="0" smtClean="0"/>
          </a:p>
        </p:txBody>
      </p:sp>
      <p:sp>
        <p:nvSpPr>
          <p:cNvPr id="4" name="Slide Number Placeholder 3"/>
          <p:cNvSpPr>
            <a:spLocks noGrp="1"/>
          </p:cNvSpPr>
          <p:nvPr>
            <p:ph type="sldNum" sz="quarter" idx="10"/>
          </p:nvPr>
        </p:nvSpPr>
        <p:spPr/>
        <p:txBody>
          <a:bodyPr/>
          <a:lstStyle/>
          <a:p>
            <a:fld id="{8D70A682-0720-45BE-81BA-6B0D91331F88}" type="slidenum">
              <a:rPr lang="en-029" smtClean="0"/>
              <a:t>6</a:t>
            </a:fld>
            <a:endParaRPr lang="en-029"/>
          </a:p>
        </p:txBody>
      </p:sp>
    </p:spTree>
    <p:extLst>
      <p:ext uri="{BB962C8B-B14F-4D97-AF65-F5344CB8AC3E}">
        <p14:creationId xmlns:p14="http://schemas.microsoft.com/office/powerpoint/2010/main" val="22508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029" dirty="0" smtClean="0"/>
              <a:t>Will speak to Agenda</a:t>
            </a:r>
            <a:r>
              <a:rPr lang="en-029" baseline="0" dirty="0" smtClean="0"/>
              <a:t> of the workshop and 47 participants – 50 ; 50 support of ACP TRADECOM and EIF </a:t>
            </a:r>
          </a:p>
          <a:p>
            <a:pPr marL="171450" indent="-171450">
              <a:buFont typeface="Arial" panose="020B0604020202020204" pitchFamily="34" charset="0"/>
              <a:buChar char="•"/>
            </a:pPr>
            <a:r>
              <a:rPr lang="en-029" baseline="0" dirty="0" smtClean="0"/>
              <a:t>In Outputs </a:t>
            </a:r>
          </a:p>
          <a:p>
            <a:pPr marL="628650" lvl="1" indent="-171450">
              <a:buFont typeface="Arial" panose="020B0604020202020204" pitchFamily="34" charset="0"/>
              <a:buChar char="•"/>
            </a:pPr>
            <a:r>
              <a:rPr lang="en-029" baseline="0" dirty="0" smtClean="0"/>
              <a:t>Regional QI Statement of Development : What to do and why </a:t>
            </a:r>
          </a:p>
          <a:p>
            <a:pPr marL="628650" lvl="1" indent="-171450">
              <a:buFont typeface="Arial" panose="020B0604020202020204" pitchFamily="34" charset="0"/>
              <a:buChar char="•"/>
            </a:pPr>
            <a:r>
              <a:rPr lang="en-029" baseline="0" dirty="0" smtClean="0"/>
              <a:t>Concept Note – details of how and when …………….. Build RQI top down not bottom up like CARICOM; PIF is not resource intensive, it is coordination intensive </a:t>
            </a:r>
          </a:p>
        </p:txBody>
      </p:sp>
      <p:sp>
        <p:nvSpPr>
          <p:cNvPr id="4" name="Slide Number Placeholder 3"/>
          <p:cNvSpPr>
            <a:spLocks noGrp="1"/>
          </p:cNvSpPr>
          <p:nvPr>
            <p:ph type="sldNum" sz="quarter" idx="10"/>
          </p:nvPr>
        </p:nvSpPr>
        <p:spPr/>
        <p:txBody>
          <a:bodyPr/>
          <a:lstStyle/>
          <a:p>
            <a:fld id="{8D70A682-0720-45BE-81BA-6B0D91331F88}" type="slidenum">
              <a:rPr lang="en-029" smtClean="0"/>
              <a:t>7</a:t>
            </a:fld>
            <a:endParaRPr lang="en-029"/>
          </a:p>
        </p:txBody>
      </p:sp>
    </p:spTree>
    <p:extLst>
      <p:ext uri="{BB962C8B-B14F-4D97-AF65-F5344CB8AC3E}">
        <p14:creationId xmlns:p14="http://schemas.microsoft.com/office/powerpoint/2010/main" val="2619033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8</a:t>
            </a:fld>
            <a:endParaRPr lang="en-029"/>
          </a:p>
        </p:txBody>
      </p:sp>
    </p:spTree>
    <p:extLst>
      <p:ext uri="{BB962C8B-B14F-4D97-AF65-F5344CB8AC3E}">
        <p14:creationId xmlns:p14="http://schemas.microsoft.com/office/powerpoint/2010/main" val="2975221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NSBs concluded that the step-by-step approach of the Regional GRP Guide/ fit-for-purpose COP would greatly help to achieve the consistency needed</a:t>
            </a:r>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9</a:t>
            </a:fld>
            <a:endParaRPr lang="en-029"/>
          </a:p>
        </p:txBody>
      </p:sp>
    </p:spTree>
    <p:extLst>
      <p:ext uri="{BB962C8B-B14F-4D97-AF65-F5344CB8AC3E}">
        <p14:creationId xmlns:p14="http://schemas.microsoft.com/office/powerpoint/2010/main" val="3146143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NSBs concluded that the step-by-step approach of the Regional GRP Guide/ fit-for-purpose COP would greatly help to achieve the consistency needed</a:t>
            </a:r>
            <a:endParaRPr lang="en-029" dirty="0"/>
          </a:p>
        </p:txBody>
      </p:sp>
      <p:sp>
        <p:nvSpPr>
          <p:cNvPr id="4" name="Slide Number Placeholder 3"/>
          <p:cNvSpPr>
            <a:spLocks noGrp="1"/>
          </p:cNvSpPr>
          <p:nvPr>
            <p:ph type="sldNum" sz="quarter" idx="10"/>
          </p:nvPr>
        </p:nvSpPr>
        <p:spPr/>
        <p:txBody>
          <a:bodyPr/>
          <a:lstStyle/>
          <a:p>
            <a:fld id="{8D70A682-0720-45BE-81BA-6B0D91331F88}" type="slidenum">
              <a:rPr lang="en-029" smtClean="0"/>
              <a:t>10</a:t>
            </a:fld>
            <a:endParaRPr lang="en-029"/>
          </a:p>
        </p:txBody>
      </p:sp>
    </p:spTree>
    <p:extLst>
      <p:ext uri="{BB962C8B-B14F-4D97-AF65-F5344CB8AC3E}">
        <p14:creationId xmlns:p14="http://schemas.microsoft.com/office/powerpoint/2010/main" val="2113463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029"/>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029"/>
          </a:p>
        </p:txBody>
      </p:sp>
      <p:sp>
        <p:nvSpPr>
          <p:cNvPr id="4" name="Date Placeholder 3"/>
          <p:cNvSpPr>
            <a:spLocks noGrp="1"/>
          </p:cNvSpPr>
          <p:nvPr>
            <p:ph type="dt" sz="half" idx="10"/>
          </p:nvPr>
        </p:nvSpPr>
        <p:spPr/>
        <p:txBody>
          <a:bodyPr/>
          <a:lstStyle/>
          <a:p>
            <a:fld id="{C65BDFD7-4DA3-4244-B9E7-F63A42417BB6}" type="datetimeFigureOut">
              <a:rPr lang="en-029" smtClean="0"/>
              <a:t>01/31/2020</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49686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65BDFD7-4DA3-4244-B9E7-F63A42417BB6}" type="datetimeFigureOut">
              <a:rPr lang="en-029" smtClean="0"/>
              <a:t>01/31/2020</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39246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029"/>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65BDFD7-4DA3-4244-B9E7-F63A42417BB6}" type="datetimeFigureOut">
              <a:rPr lang="en-029" smtClean="0"/>
              <a:t>01/31/2020</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2871857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65BDFD7-4DA3-4244-B9E7-F63A42417BB6}" type="datetimeFigureOut">
              <a:rPr lang="en-029" smtClean="0"/>
              <a:t>01/31/2020</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485199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029"/>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5BDFD7-4DA3-4244-B9E7-F63A42417BB6}" type="datetimeFigureOut">
              <a:rPr lang="en-029" smtClean="0"/>
              <a:t>01/31/2020</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94591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Date Placeholder 4"/>
          <p:cNvSpPr>
            <a:spLocks noGrp="1"/>
          </p:cNvSpPr>
          <p:nvPr>
            <p:ph type="dt" sz="half" idx="10"/>
          </p:nvPr>
        </p:nvSpPr>
        <p:spPr/>
        <p:txBody>
          <a:bodyPr/>
          <a:lstStyle/>
          <a:p>
            <a:fld id="{C65BDFD7-4DA3-4244-B9E7-F63A42417BB6}" type="datetimeFigureOut">
              <a:rPr lang="en-029" smtClean="0"/>
              <a:t>01/31/2020</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2299836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029"/>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7" name="Date Placeholder 6"/>
          <p:cNvSpPr>
            <a:spLocks noGrp="1"/>
          </p:cNvSpPr>
          <p:nvPr>
            <p:ph type="dt" sz="half" idx="10"/>
          </p:nvPr>
        </p:nvSpPr>
        <p:spPr/>
        <p:txBody>
          <a:bodyPr/>
          <a:lstStyle/>
          <a:p>
            <a:fld id="{C65BDFD7-4DA3-4244-B9E7-F63A42417BB6}" type="datetimeFigureOut">
              <a:rPr lang="en-029" smtClean="0"/>
              <a:t>01/31/2020</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222136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Date Placeholder 2"/>
          <p:cNvSpPr>
            <a:spLocks noGrp="1"/>
          </p:cNvSpPr>
          <p:nvPr>
            <p:ph type="dt" sz="half" idx="10"/>
          </p:nvPr>
        </p:nvSpPr>
        <p:spPr/>
        <p:txBody>
          <a:bodyPr/>
          <a:lstStyle/>
          <a:p>
            <a:fld id="{C65BDFD7-4DA3-4244-B9E7-F63A42417BB6}" type="datetimeFigureOut">
              <a:rPr lang="en-029" smtClean="0"/>
              <a:t>01/31/2020</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338919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BDFD7-4DA3-4244-B9E7-F63A42417BB6}" type="datetimeFigureOut">
              <a:rPr lang="en-029" smtClean="0"/>
              <a:t>01/31/2020</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192087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029"/>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BDFD7-4DA3-4244-B9E7-F63A42417BB6}" type="datetimeFigureOut">
              <a:rPr lang="en-029" smtClean="0"/>
              <a:t>01/31/2020</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1618761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029"/>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029"/>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BDFD7-4DA3-4244-B9E7-F63A42417BB6}" type="datetimeFigureOut">
              <a:rPr lang="en-029" smtClean="0"/>
              <a:t>01/31/2020</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A6260ABA-C6CF-4D84-ACD3-1690AE464C3C}" type="slidenum">
              <a:rPr lang="en-029" smtClean="0"/>
              <a:t>‹#›</a:t>
            </a:fld>
            <a:endParaRPr lang="en-029"/>
          </a:p>
        </p:txBody>
      </p:sp>
    </p:spTree>
    <p:extLst>
      <p:ext uri="{BB962C8B-B14F-4D97-AF65-F5344CB8AC3E}">
        <p14:creationId xmlns:p14="http://schemas.microsoft.com/office/powerpoint/2010/main" val="1945791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029"/>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BDFD7-4DA3-4244-B9E7-F63A42417BB6}" type="datetimeFigureOut">
              <a:rPr lang="en-029" smtClean="0"/>
              <a:t>01/31/2020</a:t>
            </a:fld>
            <a:endParaRPr lang="en-029"/>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260ABA-C6CF-4D84-ACD3-1690AE464C3C}" type="slidenum">
              <a:rPr lang="en-029" smtClean="0"/>
              <a:t>‹#›</a:t>
            </a:fld>
            <a:endParaRPr lang="en-029"/>
          </a:p>
        </p:txBody>
      </p:sp>
    </p:spTree>
    <p:extLst>
      <p:ext uri="{BB962C8B-B14F-4D97-AF65-F5344CB8AC3E}">
        <p14:creationId xmlns:p14="http://schemas.microsoft.com/office/powerpoint/2010/main" val="1079498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0"/>
            <a:ext cx="12192000" cy="6858000"/>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5363533" y="231642"/>
            <a:ext cx="5735320" cy="1128514"/>
          </a:xfrm>
          <a:prstGeom prst="rect">
            <a:avLst/>
          </a:prstGeom>
        </p:spPr>
        <p:txBody>
          <a:bodyPr vert="horz" wrap="square" lIns="0" tIns="12700" rIns="0" bIns="0" rtlCol="0">
            <a:spAutoFit/>
          </a:bodyPr>
          <a:lstStyle/>
          <a:p>
            <a:pPr algn="ctr">
              <a:lnSpc>
                <a:spcPct val="100000"/>
              </a:lnSpc>
              <a:spcBef>
                <a:spcPts val="100"/>
              </a:spcBef>
            </a:pPr>
            <a:r>
              <a:rPr lang="en-029" sz="1800" b="1" spc="-5" dirty="0" smtClean="0">
                <a:solidFill>
                  <a:srgbClr val="3F3F3F"/>
                </a:solidFill>
                <a:latin typeface="Verdana"/>
                <a:cs typeface="Verdana"/>
              </a:rPr>
              <a:t>TRADECOM 11 PROGRAMME</a:t>
            </a:r>
            <a:endParaRPr sz="1800" dirty="0">
              <a:latin typeface="Verdana"/>
              <a:cs typeface="Verdana"/>
            </a:endParaRPr>
          </a:p>
          <a:p>
            <a:pPr>
              <a:lnSpc>
                <a:spcPct val="100000"/>
              </a:lnSpc>
              <a:spcBef>
                <a:spcPts val="30"/>
              </a:spcBef>
            </a:pPr>
            <a:endParaRPr sz="1850" dirty="0">
              <a:latin typeface="Times New Roman"/>
              <a:cs typeface="Times New Roman"/>
            </a:endParaRPr>
          </a:p>
          <a:p>
            <a:pPr algn="ctr">
              <a:lnSpc>
                <a:spcPct val="100000"/>
              </a:lnSpc>
            </a:pPr>
            <a:r>
              <a:rPr lang="en-029" sz="1800" b="1" spc="-5" dirty="0" smtClean="0">
                <a:solidFill>
                  <a:srgbClr val="3F3F3F"/>
                </a:solidFill>
                <a:latin typeface="Verdana"/>
                <a:cs typeface="Verdana"/>
              </a:rPr>
              <a:t>KNOWLEDGE SHARING ON TRADE AND INVESTMENT GOOD PRACTICES</a:t>
            </a:r>
            <a:endParaRPr sz="1800" dirty="0">
              <a:latin typeface="Verdana"/>
              <a:cs typeface="Verdana"/>
            </a:endParaRPr>
          </a:p>
        </p:txBody>
      </p:sp>
      <p:sp>
        <p:nvSpPr>
          <p:cNvPr id="6" name="object 6"/>
          <p:cNvSpPr txBox="1"/>
          <p:nvPr/>
        </p:nvSpPr>
        <p:spPr>
          <a:xfrm>
            <a:off x="1570481" y="4117268"/>
            <a:ext cx="9051037" cy="874598"/>
          </a:xfrm>
          <a:prstGeom prst="rect">
            <a:avLst/>
          </a:prstGeom>
        </p:spPr>
        <p:txBody>
          <a:bodyPr vert="horz" wrap="square" lIns="0" tIns="12700" rIns="0" bIns="0" rtlCol="0">
            <a:spAutoFit/>
          </a:bodyPr>
          <a:lstStyle/>
          <a:p>
            <a:pPr marL="50800" marR="5080" indent="-39688" algn="ctr">
              <a:lnSpc>
                <a:spcPct val="100000"/>
              </a:lnSpc>
              <a:spcBef>
                <a:spcPts val="100"/>
              </a:spcBef>
            </a:pPr>
            <a:r>
              <a:rPr lang="en-029" sz="2800" b="1" dirty="0" smtClean="0">
                <a:solidFill>
                  <a:srgbClr val="3F3F3F"/>
                </a:solidFill>
                <a:latin typeface="Verdana"/>
                <a:cs typeface="Verdana"/>
              </a:rPr>
              <a:t>Promoting Regional Trade-Related Quality Infrastructure and Intra-ACP Relationships</a:t>
            </a:r>
            <a:endParaRPr sz="2800" dirty="0">
              <a:latin typeface="Verdana"/>
              <a:cs typeface="Verdana"/>
            </a:endParaRPr>
          </a:p>
        </p:txBody>
      </p:sp>
      <p:sp>
        <p:nvSpPr>
          <p:cNvPr id="7" name="object 7"/>
          <p:cNvSpPr txBox="1"/>
          <p:nvPr/>
        </p:nvSpPr>
        <p:spPr>
          <a:xfrm>
            <a:off x="1885538" y="5527388"/>
            <a:ext cx="8964169" cy="807913"/>
          </a:xfrm>
          <a:prstGeom prst="rect">
            <a:avLst/>
          </a:prstGeom>
        </p:spPr>
        <p:txBody>
          <a:bodyPr vert="horz" wrap="square" lIns="0" tIns="12700" rIns="0" bIns="0" rtlCol="0">
            <a:spAutoFit/>
          </a:bodyPr>
          <a:lstStyle/>
          <a:p>
            <a:pPr marL="12700" marR="5080" indent="1995805">
              <a:lnSpc>
                <a:spcPct val="100000"/>
              </a:lnSpc>
              <a:spcBef>
                <a:spcPts val="100"/>
              </a:spcBef>
            </a:pPr>
            <a:r>
              <a:rPr lang="en-029" sz="1600" b="1" spc="-5" dirty="0" smtClean="0">
                <a:latin typeface="Verdana"/>
                <a:cs typeface="Verdana"/>
              </a:rPr>
              <a:t>Deryck Omar</a:t>
            </a:r>
          </a:p>
          <a:p>
            <a:pPr marL="12700" marR="5080" indent="1995805">
              <a:lnSpc>
                <a:spcPct val="100000"/>
              </a:lnSpc>
              <a:spcBef>
                <a:spcPts val="100"/>
              </a:spcBef>
            </a:pPr>
            <a:r>
              <a:rPr lang="en-029" sz="1600" b="1" spc="-5" dirty="0" smtClean="0">
                <a:latin typeface="Verdana"/>
                <a:cs typeface="Verdana"/>
              </a:rPr>
              <a:t>CARICOM Regional Organization for Standards and Quality</a:t>
            </a:r>
            <a:endParaRPr lang="de-DE" sz="1600" dirty="0">
              <a:latin typeface="Verdana"/>
              <a:cs typeface="Verdana"/>
            </a:endParaRPr>
          </a:p>
          <a:p>
            <a:pPr marL="12700" marR="5080" indent="1995805" algn="r">
              <a:lnSpc>
                <a:spcPct val="100000"/>
              </a:lnSpc>
              <a:spcBef>
                <a:spcPts val="100"/>
              </a:spcBef>
            </a:pPr>
            <a:r>
              <a:rPr lang="de-DE" sz="1600" b="1" spc="-5" dirty="0" smtClean="0">
                <a:latin typeface="Verdana"/>
                <a:cs typeface="Verdana"/>
              </a:rPr>
              <a:t>February 4</a:t>
            </a:r>
            <a:r>
              <a:rPr sz="1600" b="1" spc="-5" dirty="0" smtClean="0">
                <a:latin typeface="Verdana"/>
                <a:cs typeface="Verdana"/>
              </a:rPr>
              <a:t>, 20</a:t>
            </a:r>
            <a:r>
              <a:rPr lang="en-029" sz="1600" b="1" spc="-5" dirty="0" smtClean="0">
                <a:latin typeface="Verdana"/>
                <a:cs typeface="Verdana"/>
              </a:rPr>
              <a:t>20</a:t>
            </a:r>
            <a:endParaRPr sz="1600" b="1" spc="-5" dirty="0">
              <a:latin typeface="Verdana"/>
              <a:cs typeface="Verdana"/>
            </a:endParaRPr>
          </a:p>
        </p:txBody>
      </p:sp>
      <p:pic>
        <p:nvPicPr>
          <p:cNvPr id="8" name="Picture 39" descr="crosq-logo-transp-bg_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9707" y="177158"/>
            <a:ext cx="1005840"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021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338560" cy="1325563"/>
          </a:xfrm>
        </p:spPr>
        <p:txBody>
          <a:bodyPr>
            <a:normAutofit/>
          </a:bodyPr>
          <a:lstStyle/>
          <a:p>
            <a:pPr algn="ctr"/>
            <a:r>
              <a:rPr lang="en-029" b="1" dirty="0"/>
              <a:t>Lessons Learnt </a:t>
            </a:r>
            <a:br>
              <a:rPr lang="en-029" b="1" dirty="0"/>
            </a:br>
            <a:endParaRPr lang="en-029" dirty="0"/>
          </a:p>
        </p:txBody>
      </p:sp>
      <p:sp>
        <p:nvSpPr>
          <p:cNvPr id="3" name="Content Placeholder 2"/>
          <p:cNvSpPr>
            <a:spLocks noGrp="1"/>
          </p:cNvSpPr>
          <p:nvPr>
            <p:ph idx="1"/>
          </p:nvPr>
        </p:nvSpPr>
        <p:spPr>
          <a:xfrm>
            <a:off x="0" y="1325563"/>
            <a:ext cx="12192000" cy="6254769"/>
          </a:xfrm>
        </p:spPr>
        <p:txBody>
          <a:bodyPr>
            <a:normAutofit/>
          </a:bodyPr>
          <a:lstStyle/>
          <a:p>
            <a:pPr algn="just">
              <a:buFont typeface="Wingdings" panose="05000000000000000000" pitchFamily="2" charset="2"/>
              <a:buChar char="Ø"/>
            </a:pPr>
            <a:r>
              <a:rPr lang="en-029" dirty="0"/>
              <a:t>The study of the differences between the Standardization process of CEN/CENELEC and CARICOM showed some important opportunities for improvement in the CARICOM processes (approval and engagement). This must however be tempered by the </a:t>
            </a:r>
            <a:r>
              <a:rPr lang="en-029" b="1" dirty="0" smtClean="0"/>
              <a:t>political realities </a:t>
            </a:r>
            <a:r>
              <a:rPr lang="en-029" b="1" dirty="0"/>
              <a:t>of the regions</a:t>
            </a:r>
            <a:r>
              <a:rPr lang="en-029" dirty="0"/>
              <a:t>.</a:t>
            </a:r>
          </a:p>
          <a:p>
            <a:pPr marL="0" indent="0" algn="just">
              <a:buNone/>
            </a:pPr>
            <a:r>
              <a:rPr lang="en-029" dirty="0" smtClean="0"/>
              <a:t> </a:t>
            </a:r>
            <a:endParaRPr lang="en-029" dirty="0"/>
          </a:p>
          <a:p>
            <a:pPr algn="just">
              <a:buFont typeface="Wingdings" panose="05000000000000000000" pitchFamily="2" charset="2"/>
              <a:buChar char="Ø"/>
            </a:pPr>
            <a:r>
              <a:rPr lang="en-029" dirty="0"/>
              <a:t>Having a </a:t>
            </a:r>
            <a:r>
              <a:rPr lang="en-029" b="1" dirty="0"/>
              <a:t>harmonised Quality Culture </a:t>
            </a:r>
            <a:r>
              <a:rPr lang="en-029" dirty="0"/>
              <a:t>will support and improve a harmonized approach and implementation of standards suitable for intra and extra regional trade.  </a:t>
            </a:r>
          </a:p>
          <a:p>
            <a:pPr algn="just"/>
            <a:endParaRPr lang="en-029" dirty="0"/>
          </a:p>
        </p:txBody>
      </p:sp>
    </p:spTree>
    <p:extLst>
      <p:ext uri="{BB962C8B-B14F-4D97-AF65-F5344CB8AC3E}">
        <p14:creationId xmlns:p14="http://schemas.microsoft.com/office/powerpoint/2010/main" val="409014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718" y="32021"/>
            <a:ext cx="11338560" cy="1325563"/>
          </a:xfrm>
        </p:spPr>
        <p:txBody>
          <a:bodyPr>
            <a:normAutofit/>
          </a:bodyPr>
          <a:lstStyle/>
          <a:p>
            <a:r>
              <a:rPr lang="en-029" b="1" dirty="0" smtClean="0"/>
              <a:t>Next Steps for Continued Implementation</a:t>
            </a:r>
            <a:r>
              <a:rPr lang="en-029" b="1" dirty="0"/>
              <a:t/>
            </a:r>
            <a:br>
              <a:rPr lang="en-029" b="1" dirty="0"/>
            </a:br>
            <a:endParaRPr lang="en-029" dirty="0"/>
          </a:p>
        </p:txBody>
      </p:sp>
      <p:sp>
        <p:nvSpPr>
          <p:cNvPr id="3" name="Content Placeholder 2"/>
          <p:cNvSpPr>
            <a:spLocks noGrp="1"/>
          </p:cNvSpPr>
          <p:nvPr>
            <p:ph idx="1"/>
          </p:nvPr>
        </p:nvSpPr>
        <p:spPr>
          <a:xfrm>
            <a:off x="0" y="694803"/>
            <a:ext cx="11955780" cy="6163197"/>
          </a:xfrm>
        </p:spPr>
        <p:txBody>
          <a:bodyPr>
            <a:normAutofit fontScale="92500" lnSpcReduction="10000"/>
          </a:bodyPr>
          <a:lstStyle/>
          <a:p>
            <a:pPr algn="just"/>
            <a:r>
              <a:rPr lang="en-029" b="1" dirty="0" smtClean="0"/>
              <a:t>CEN</a:t>
            </a:r>
          </a:p>
          <a:p>
            <a:pPr lvl="1" algn="just"/>
            <a:r>
              <a:rPr lang="en-029" b="1" dirty="0" smtClean="0"/>
              <a:t>20 key recommendations</a:t>
            </a:r>
            <a:r>
              <a:rPr lang="en-029" dirty="0" smtClean="0"/>
              <a:t> to improve CARICOM Standards implementation at the national level will find traction at CROSQ Council level and be monitored</a:t>
            </a:r>
          </a:p>
          <a:p>
            <a:pPr lvl="1" algn="just"/>
            <a:r>
              <a:rPr lang="en-029" b="1" dirty="0" smtClean="0"/>
              <a:t>Further CROSQ – CEN MOU projects </a:t>
            </a:r>
            <a:r>
              <a:rPr lang="en-029" dirty="0" smtClean="0"/>
              <a:t>can be actioned by CROSQS’s recent start of the 11</a:t>
            </a:r>
            <a:r>
              <a:rPr lang="en-029" baseline="30000" dirty="0" smtClean="0"/>
              <a:t>th</a:t>
            </a:r>
            <a:r>
              <a:rPr lang="en-029" dirty="0" smtClean="0"/>
              <a:t> EDF RQI Project e.g. regional workshops on how to use EU Standards and Compliance schemes; study tour to CEN </a:t>
            </a:r>
            <a:r>
              <a:rPr lang="en-029" dirty="0" err="1" smtClean="0"/>
              <a:t>etc</a:t>
            </a:r>
            <a:r>
              <a:rPr lang="en-029" dirty="0" smtClean="0"/>
              <a:t> . ACP resources can assist. </a:t>
            </a:r>
          </a:p>
          <a:p>
            <a:pPr marL="457200" lvl="1" indent="0" algn="just">
              <a:buNone/>
            </a:pPr>
            <a:endParaRPr lang="en-029" dirty="0"/>
          </a:p>
          <a:p>
            <a:pPr algn="just"/>
            <a:r>
              <a:rPr lang="en-029" b="1" dirty="0" smtClean="0"/>
              <a:t>ARSO</a:t>
            </a:r>
          </a:p>
          <a:p>
            <a:pPr lvl="1" algn="just"/>
            <a:r>
              <a:rPr lang="en-029" b="1" dirty="0" smtClean="0"/>
              <a:t>The United Nations Forum on Sustainability Standards (UNFSS), </a:t>
            </a:r>
            <a:r>
              <a:rPr lang="en-029" dirty="0" smtClean="0"/>
              <a:t>a department of UNCTAD Geneva, will be supporting a CARICOM-CROSQ regional study to determine the nature and type of demand for Sustainability Standards and a Conformity Assessment Scheme – results to be presented for further action in a Panel Discussion at UNCTAD 15 Quadrennial International Conference – Barbados, October 2020</a:t>
            </a:r>
          </a:p>
          <a:p>
            <a:pPr marL="457200" lvl="1" indent="0" algn="just">
              <a:buNone/>
            </a:pPr>
            <a:endParaRPr lang="en-029" dirty="0" smtClean="0"/>
          </a:p>
          <a:p>
            <a:pPr algn="just"/>
            <a:r>
              <a:rPr lang="en-029" b="1" dirty="0" smtClean="0"/>
              <a:t>PIFS</a:t>
            </a:r>
          </a:p>
          <a:p>
            <a:pPr lvl="1" algn="just"/>
            <a:r>
              <a:rPr lang="en-029" b="1" dirty="0" smtClean="0"/>
              <a:t>February 2019 Forum Trade Ministers meeting </a:t>
            </a:r>
            <a:r>
              <a:rPr lang="en-029" dirty="0" smtClean="0"/>
              <a:t>expected to approve the 16 SIDS driven </a:t>
            </a:r>
            <a:r>
              <a:rPr lang="en-029" b="1" dirty="0" smtClean="0"/>
              <a:t>RQI Development Statement of Intent </a:t>
            </a:r>
            <a:r>
              <a:rPr lang="en-029" dirty="0" smtClean="0"/>
              <a:t>and the </a:t>
            </a:r>
            <a:r>
              <a:rPr lang="en-029" b="1" dirty="0" smtClean="0"/>
              <a:t>3-year detailed RQI Development Concept Note.</a:t>
            </a:r>
            <a:endParaRPr lang="en-029" dirty="0" smtClean="0"/>
          </a:p>
          <a:p>
            <a:pPr lvl="1" algn="just"/>
            <a:r>
              <a:rPr lang="en-029" dirty="0" smtClean="0"/>
              <a:t> </a:t>
            </a:r>
            <a:r>
              <a:rPr lang="en-029" b="1" dirty="0" smtClean="0"/>
              <a:t>Two substantive regional projects already secured </a:t>
            </a:r>
            <a:r>
              <a:rPr lang="en-029" dirty="0" smtClean="0"/>
              <a:t>to start implementing the Concept Note; </a:t>
            </a:r>
            <a:r>
              <a:rPr lang="en-029" b="1" dirty="0" smtClean="0"/>
              <a:t>CROSQ mentors </a:t>
            </a:r>
          </a:p>
          <a:p>
            <a:pPr marL="0" indent="0">
              <a:buNone/>
            </a:pPr>
            <a:endParaRPr lang="en-029" dirty="0"/>
          </a:p>
        </p:txBody>
      </p:sp>
    </p:spTree>
    <p:extLst>
      <p:ext uri="{BB962C8B-B14F-4D97-AF65-F5344CB8AC3E}">
        <p14:creationId xmlns:p14="http://schemas.microsoft.com/office/powerpoint/2010/main" val="20789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760" y="0"/>
            <a:ext cx="10515600" cy="741953"/>
          </a:xfrm>
        </p:spPr>
        <p:txBody>
          <a:bodyPr/>
          <a:lstStyle/>
          <a:p>
            <a:pPr algn="ctr"/>
            <a:r>
              <a:rPr lang="en-029" b="1" dirty="0" smtClean="0"/>
              <a:t>Agenda </a:t>
            </a:r>
            <a:endParaRPr lang="en-029" b="1" dirty="0"/>
          </a:p>
        </p:txBody>
      </p:sp>
      <p:sp>
        <p:nvSpPr>
          <p:cNvPr id="3" name="Content Placeholder 2"/>
          <p:cNvSpPr>
            <a:spLocks noGrp="1"/>
          </p:cNvSpPr>
          <p:nvPr>
            <p:ph idx="1"/>
          </p:nvPr>
        </p:nvSpPr>
        <p:spPr>
          <a:xfrm>
            <a:off x="298580" y="741953"/>
            <a:ext cx="11737910" cy="6116047"/>
          </a:xfrm>
        </p:spPr>
        <p:txBody>
          <a:bodyPr>
            <a:normAutofit fontScale="85000" lnSpcReduction="20000"/>
          </a:bodyPr>
          <a:lstStyle/>
          <a:p>
            <a:r>
              <a:rPr lang="en-029" b="1" dirty="0" smtClean="0"/>
              <a:t>Project Purpose (2 no.)</a:t>
            </a:r>
          </a:p>
          <a:p>
            <a:endParaRPr lang="en-029" b="1" dirty="0" smtClean="0"/>
          </a:p>
          <a:p>
            <a:pPr lvl="1"/>
            <a:r>
              <a:rPr lang="en-GB" dirty="0" smtClean="0"/>
              <a:t>Contribute </a:t>
            </a:r>
            <a:r>
              <a:rPr lang="en-GB" dirty="0"/>
              <a:t>to the activation of intra-regional quality infrastructure agreements in support of market access and improved trade </a:t>
            </a:r>
            <a:r>
              <a:rPr lang="en-GB" dirty="0" smtClean="0"/>
              <a:t>performance (CEN  &amp; ARSO) </a:t>
            </a:r>
          </a:p>
          <a:p>
            <a:pPr marL="457200" lvl="1" indent="0">
              <a:buNone/>
            </a:pPr>
            <a:endParaRPr lang="en-029" dirty="0"/>
          </a:p>
          <a:p>
            <a:pPr lvl="1"/>
            <a:r>
              <a:rPr lang="en-GB" dirty="0" smtClean="0"/>
              <a:t>Support </a:t>
            </a:r>
            <a:r>
              <a:rPr lang="en-GB" dirty="0"/>
              <a:t>the development of an optimized quality infrastructure in the Pacific region for enhanced trade </a:t>
            </a:r>
            <a:r>
              <a:rPr lang="en-GB" dirty="0" smtClean="0"/>
              <a:t>competitiveness (PIFS)</a:t>
            </a:r>
          </a:p>
          <a:p>
            <a:pPr marL="457200" lvl="1" indent="0">
              <a:buNone/>
            </a:pPr>
            <a:endParaRPr lang="en-029" dirty="0"/>
          </a:p>
          <a:p>
            <a:pPr lvl="1"/>
            <a:r>
              <a:rPr lang="en-029" dirty="0" smtClean="0"/>
              <a:t>One year project finished on time and within budget with very responsive ACP TRADECOM support</a:t>
            </a:r>
          </a:p>
          <a:p>
            <a:pPr marL="0" indent="0">
              <a:buNone/>
            </a:pPr>
            <a:endParaRPr lang="en-029" i="1" dirty="0" smtClean="0"/>
          </a:p>
          <a:p>
            <a:r>
              <a:rPr lang="en-029" b="1" dirty="0" smtClean="0"/>
              <a:t>Results Expected and Achieved </a:t>
            </a:r>
          </a:p>
          <a:p>
            <a:pPr lvl="1"/>
            <a:r>
              <a:rPr lang="en-029" dirty="0" smtClean="0"/>
              <a:t>Results achieved with good Contracting Authority support</a:t>
            </a:r>
            <a:endParaRPr lang="en-029" dirty="0"/>
          </a:p>
          <a:p>
            <a:pPr lvl="1"/>
            <a:r>
              <a:rPr lang="en-029" dirty="0" smtClean="0"/>
              <a:t>Process path </a:t>
            </a:r>
          </a:p>
          <a:p>
            <a:pPr marL="457200" lvl="1" indent="0">
              <a:buNone/>
            </a:pPr>
            <a:endParaRPr lang="en-029" dirty="0" smtClean="0"/>
          </a:p>
          <a:p>
            <a:r>
              <a:rPr lang="en-029" b="1" dirty="0" smtClean="0"/>
              <a:t>Replicable Good Practices for other ACP Member States</a:t>
            </a:r>
          </a:p>
          <a:p>
            <a:pPr marL="0" indent="0">
              <a:buNone/>
            </a:pPr>
            <a:endParaRPr lang="en-029" dirty="0" smtClean="0"/>
          </a:p>
          <a:p>
            <a:r>
              <a:rPr lang="en-029" b="1" dirty="0" smtClean="0"/>
              <a:t>Lessons Learnt </a:t>
            </a:r>
          </a:p>
          <a:p>
            <a:pPr marL="0" indent="0">
              <a:buNone/>
            </a:pPr>
            <a:endParaRPr lang="en-029" dirty="0" smtClean="0"/>
          </a:p>
          <a:p>
            <a:r>
              <a:rPr lang="en-029" b="1" dirty="0" smtClean="0"/>
              <a:t>Next Steps for Continued Implementation </a:t>
            </a:r>
          </a:p>
          <a:p>
            <a:endParaRPr lang="en-029" dirty="0" smtClean="0"/>
          </a:p>
          <a:p>
            <a:endParaRPr lang="en-029" dirty="0"/>
          </a:p>
        </p:txBody>
      </p:sp>
    </p:spTree>
    <p:extLst>
      <p:ext uri="{BB962C8B-B14F-4D97-AF65-F5344CB8AC3E}">
        <p14:creationId xmlns:p14="http://schemas.microsoft.com/office/powerpoint/2010/main" val="270258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029" b="1" dirty="0" smtClean="0"/>
              <a:t>Project Purpose </a:t>
            </a:r>
            <a:endParaRPr lang="en-029" b="1" dirty="0"/>
          </a:p>
        </p:txBody>
      </p:sp>
      <p:sp>
        <p:nvSpPr>
          <p:cNvPr id="3" name="Content Placeholder 2"/>
          <p:cNvSpPr>
            <a:spLocks noGrp="1"/>
          </p:cNvSpPr>
          <p:nvPr>
            <p:ph idx="1"/>
          </p:nvPr>
        </p:nvSpPr>
        <p:spPr>
          <a:xfrm>
            <a:off x="838200" y="1325562"/>
            <a:ext cx="10957560" cy="5326697"/>
          </a:xfrm>
        </p:spPr>
        <p:txBody>
          <a:bodyPr>
            <a:normAutofit/>
          </a:bodyPr>
          <a:lstStyle/>
          <a:p>
            <a:pPr algn="just"/>
            <a:r>
              <a:rPr lang="en-GB" b="1" dirty="0"/>
              <a:t>Purpose 1:	</a:t>
            </a:r>
            <a:endParaRPr lang="en-GB" b="1" dirty="0" smtClean="0"/>
          </a:p>
          <a:p>
            <a:pPr lvl="1"/>
            <a:r>
              <a:rPr lang="en-GB" dirty="0"/>
              <a:t>Contribute to the activation of intra-regional quality infrastructure agreements in support of market access and improved trade performance (CEN  &amp; ARSO) </a:t>
            </a:r>
          </a:p>
          <a:p>
            <a:pPr marL="0" indent="0" algn="just">
              <a:buNone/>
            </a:pPr>
            <a:endParaRPr lang="en-GB" dirty="0" smtClean="0"/>
          </a:p>
          <a:p>
            <a:pPr marL="0" indent="0" algn="just">
              <a:buNone/>
            </a:pPr>
            <a:endParaRPr lang="en-GB" dirty="0"/>
          </a:p>
          <a:p>
            <a:r>
              <a:rPr lang="en-GB" b="1" dirty="0" smtClean="0"/>
              <a:t>Results Expected :</a:t>
            </a:r>
          </a:p>
          <a:p>
            <a:pPr lvl="1"/>
            <a:r>
              <a:rPr lang="en-GB" dirty="0"/>
              <a:t>Improved capacity in Standards and technical regulations development and implementation in </a:t>
            </a:r>
            <a:r>
              <a:rPr lang="en-GB" dirty="0" smtClean="0"/>
              <a:t>CARICOM (CEN)</a:t>
            </a:r>
          </a:p>
          <a:p>
            <a:pPr marL="457200" lvl="1" indent="0">
              <a:buNone/>
            </a:pPr>
            <a:endParaRPr lang="en-029" dirty="0"/>
          </a:p>
          <a:p>
            <a:pPr lvl="1"/>
            <a:r>
              <a:rPr lang="en-GB" dirty="0"/>
              <a:t>Feasibility study conducted for developing trade capacity enabling Sustainability Standards and associated conformity assessment modalities by CROSQ, modelling the success of </a:t>
            </a:r>
            <a:r>
              <a:rPr lang="en-GB" dirty="0" smtClean="0"/>
              <a:t>ARSO (ARSO)</a:t>
            </a:r>
            <a:endParaRPr lang="en-029" dirty="0"/>
          </a:p>
          <a:p>
            <a:pPr marL="0" indent="0" algn="just">
              <a:buNone/>
            </a:pPr>
            <a:endParaRPr lang="en-029" dirty="0"/>
          </a:p>
          <a:p>
            <a:endParaRPr lang="en-029" dirty="0"/>
          </a:p>
        </p:txBody>
      </p:sp>
    </p:spTree>
    <p:extLst>
      <p:ext uri="{BB962C8B-B14F-4D97-AF65-F5344CB8AC3E}">
        <p14:creationId xmlns:p14="http://schemas.microsoft.com/office/powerpoint/2010/main" val="21629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388" y="0"/>
            <a:ext cx="10515600" cy="1325563"/>
          </a:xfrm>
        </p:spPr>
        <p:txBody>
          <a:bodyPr>
            <a:normAutofit/>
          </a:bodyPr>
          <a:lstStyle/>
          <a:p>
            <a:pPr algn="ctr"/>
            <a:r>
              <a:rPr lang="en-029" b="1" dirty="0"/>
              <a:t>Results Achieved </a:t>
            </a:r>
            <a:r>
              <a:rPr lang="en-029" b="1" dirty="0" smtClean="0"/>
              <a:t/>
            </a:r>
            <a:br>
              <a:rPr lang="en-029" b="1" dirty="0" smtClean="0"/>
            </a:br>
            <a:r>
              <a:rPr lang="en-029" b="1" dirty="0" smtClean="0"/>
              <a:t>CROSQ </a:t>
            </a:r>
            <a:r>
              <a:rPr lang="en-029" b="1" dirty="0"/>
              <a:t>: CEN Relationship Development </a:t>
            </a:r>
          </a:p>
        </p:txBody>
      </p:sp>
      <p:sp>
        <p:nvSpPr>
          <p:cNvPr id="3" name="Content Placeholder 2"/>
          <p:cNvSpPr>
            <a:spLocks noGrp="1"/>
          </p:cNvSpPr>
          <p:nvPr>
            <p:ph idx="1"/>
          </p:nvPr>
        </p:nvSpPr>
        <p:spPr>
          <a:xfrm>
            <a:off x="559837" y="1680125"/>
            <a:ext cx="11308702" cy="5709719"/>
          </a:xfrm>
        </p:spPr>
        <p:txBody>
          <a:bodyPr>
            <a:noAutofit/>
          </a:bodyPr>
          <a:lstStyle/>
          <a:p>
            <a:pPr algn="just"/>
            <a:r>
              <a:rPr lang="en-029" sz="2400" b="1" dirty="0"/>
              <a:t>CROSQ </a:t>
            </a:r>
            <a:r>
              <a:rPr lang="en-029" sz="2400" b="1" dirty="0" smtClean="0"/>
              <a:t>- </a:t>
            </a:r>
            <a:r>
              <a:rPr lang="en-029" sz="2400" b="1" dirty="0"/>
              <a:t>CEN MOU </a:t>
            </a:r>
            <a:r>
              <a:rPr lang="en-029" sz="2400" dirty="0"/>
              <a:t>developed based on the EPA TBT Chapter </a:t>
            </a:r>
            <a:r>
              <a:rPr lang="en-029" sz="2400" dirty="0" smtClean="0"/>
              <a:t>6</a:t>
            </a:r>
            <a:endParaRPr lang="en-029" sz="2400" dirty="0"/>
          </a:p>
          <a:p>
            <a:pPr algn="just"/>
            <a:r>
              <a:rPr lang="en-GB" sz="2400" b="1" dirty="0" smtClean="0"/>
              <a:t>Comparative </a:t>
            </a:r>
            <a:r>
              <a:rPr lang="en-GB" sz="2400" b="1" dirty="0"/>
              <a:t>Research Report on CARICOM and the EU on the development and implementation of Standards and associated Technical </a:t>
            </a:r>
            <a:r>
              <a:rPr lang="en-GB" sz="2400" b="1" dirty="0" smtClean="0"/>
              <a:t>Regulations </a:t>
            </a:r>
            <a:r>
              <a:rPr lang="en-GB" sz="2400" dirty="0" smtClean="0"/>
              <a:t>in the process of being completed based on a regional two day validation meeting January 2020. </a:t>
            </a:r>
          </a:p>
          <a:p>
            <a:pPr lvl="1" algn="just"/>
            <a:r>
              <a:rPr lang="en-GB" sz="2000" b="1" dirty="0" smtClean="0"/>
              <a:t>List of 20 key recommendations that CROSQ can look at in order to improve the implementation rate of its CARICOM Regional Stand</a:t>
            </a:r>
            <a:r>
              <a:rPr lang="en-GB" sz="2000" dirty="0" smtClean="0"/>
              <a:t>ards and that helps prepare the private sector for export.</a:t>
            </a:r>
          </a:p>
          <a:p>
            <a:pPr algn="just"/>
            <a:r>
              <a:rPr lang="en-GB" sz="2400" b="1" dirty="0" smtClean="0"/>
              <a:t>Technical </a:t>
            </a:r>
            <a:r>
              <a:rPr lang="en-GB" sz="2400" b="1" dirty="0"/>
              <a:t>Guide on the application of EU Standards and regulations on packaging and labelling </a:t>
            </a:r>
            <a:r>
              <a:rPr lang="en-GB" sz="2400" dirty="0"/>
              <a:t>and associated conformity assessments for the CARICOM </a:t>
            </a:r>
            <a:r>
              <a:rPr lang="en-GB" sz="2400" dirty="0" smtClean="0"/>
              <a:t>region </a:t>
            </a:r>
            <a:r>
              <a:rPr lang="en-GB" sz="2400" dirty="0"/>
              <a:t>Regulations in the process of being completed based on a regional </a:t>
            </a:r>
            <a:r>
              <a:rPr lang="en-GB" sz="2400" dirty="0" smtClean="0"/>
              <a:t>one day workshop January </a:t>
            </a:r>
            <a:r>
              <a:rPr lang="en-GB" sz="2400" dirty="0"/>
              <a:t>2020</a:t>
            </a:r>
            <a:r>
              <a:rPr lang="en-GB" sz="2400" dirty="0" smtClean="0"/>
              <a:t>.</a:t>
            </a:r>
            <a:endParaRPr lang="en-029" sz="2400" dirty="0"/>
          </a:p>
          <a:p>
            <a:pPr algn="just"/>
            <a:r>
              <a:rPr lang="en-GB" sz="2400" dirty="0" smtClean="0"/>
              <a:t>The aforementioned three day </a:t>
            </a:r>
            <a:r>
              <a:rPr lang="en-GB" sz="2400" b="1" dirty="0" smtClean="0"/>
              <a:t>workshops in January 2020 targeted </a:t>
            </a:r>
            <a:r>
              <a:rPr lang="en-GB" sz="2400" b="1" dirty="0"/>
              <a:t>private sector representatives and regulatory/trade officials </a:t>
            </a:r>
            <a:r>
              <a:rPr lang="en-GB" sz="2400" dirty="0"/>
              <a:t>who are active in export under the EPA, including exporting to the French Countries and Territories/Regions in the Caribbean</a:t>
            </a:r>
            <a:endParaRPr lang="en-029" sz="2400" dirty="0"/>
          </a:p>
        </p:txBody>
      </p:sp>
    </p:spTree>
    <p:extLst>
      <p:ext uri="{BB962C8B-B14F-4D97-AF65-F5344CB8AC3E}">
        <p14:creationId xmlns:p14="http://schemas.microsoft.com/office/powerpoint/2010/main" val="135824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388" y="0"/>
            <a:ext cx="10515600" cy="1325563"/>
          </a:xfrm>
        </p:spPr>
        <p:txBody>
          <a:bodyPr>
            <a:normAutofit/>
          </a:bodyPr>
          <a:lstStyle/>
          <a:p>
            <a:pPr algn="ctr"/>
            <a:r>
              <a:rPr lang="en-029" b="1" dirty="0"/>
              <a:t>Results Achieved </a:t>
            </a:r>
            <a:r>
              <a:rPr lang="en-029" b="1" dirty="0" smtClean="0"/>
              <a:t/>
            </a:r>
            <a:br>
              <a:rPr lang="en-029" b="1" dirty="0" smtClean="0"/>
            </a:br>
            <a:r>
              <a:rPr lang="en-029" b="1" dirty="0" smtClean="0"/>
              <a:t>CROSQ </a:t>
            </a:r>
            <a:r>
              <a:rPr lang="en-029" b="1" dirty="0"/>
              <a:t>: </a:t>
            </a:r>
            <a:r>
              <a:rPr lang="en-029" b="1" dirty="0" smtClean="0"/>
              <a:t>ARSO Relationship </a:t>
            </a:r>
            <a:r>
              <a:rPr lang="en-029" b="1" dirty="0"/>
              <a:t>Development </a:t>
            </a:r>
          </a:p>
        </p:txBody>
      </p:sp>
      <p:sp>
        <p:nvSpPr>
          <p:cNvPr id="3" name="Content Placeholder 2"/>
          <p:cNvSpPr>
            <a:spLocks noGrp="1"/>
          </p:cNvSpPr>
          <p:nvPr>
            <p:ph idx="1"/>
          </p:nvPr>
        </p:nvSpPr>
        <p:spPr>
          <a:xfrm>
            <a:off x="559837" y="1642188"/>
            <a:ext cx="11308702" cy="6083559"/>
          </a:xfrm>
        </p:spPr>
        <p:txBody>
          <a:bodyPr>
            <a:noAutofit/>
          </a:bodyPr>
          <a:lstStyle/>
          <a:p>
            <a:pPr algn="just"/>
            <a:r>
              <a:rPr lang="en-029" sz="2400" b="1" dirty="0"/>
              <a:t>CROSQ </a:t>
            </a:r>
            <a:r>
              <a:rPr lang="en-029" sz="2400" b="1" dirty="0" smtClean="0"/>
              <a:t>- ARSO MOU </a:t>
            </a:r>
            <a:r>
              <a:rPr lang="en-029" sz="2400" u="sng" dirty="0" smtClean="0"/>
              <a:t>previously</a:t>
            </a:r>
            <a:r>
              <a:rPr lang="en-029" sz="2400" b="1" u="sng" dirty="0" smtClean="0"/>
              <a:t> </a:t>
            </a:r>
            <a:r>
              <a:rPr lang="en-029" sz="2400" u="sng" dirty="0" smtClean="0"/>
              <a:t>developed </a:t>
            </a:r>
            <a:r>
              <a:rPr lang="en-029" sz="2400" dirty="0" smtClean="0"/>
              <a:t>under the ACP TBT Programme based </a:t>
            </a:r>
            <a:r>
              <a:rPr lang="en-029" sz="2400" dirty="0"/>
              <a:t>on the EPA TBT Chapter </a:t>
            </a:r>
            <a:r>
              <a:rPr lang="en-029" sz="2400" dirty="0" smtClean="0"/>
              <a:t>6 </a:t>
            </a:r>
            <a:r>
              <a:rPr lang="en-029" sz="2400" u="sng" dirty="0" smtClean="0"/>
              <a:t>but successfully activated </a:t>
            </a:r>
            <a:r>
              <a:rPr lang="en-029" sz="2400" dirty="0" smtClean="0"/>
              <a:t>under this ACP TRADECOM 11 Programme.</a:t>
            </a:r>
          </a:p>
          <a:p>
            <a:pPr algn="just"/>
            <a:endParaRPr lang="en-029" sz="2400" dirty="0" smtClean="0"/>
          </a:p>
          <a:p>
            <a:pPr algn="just"/>
            <a:r>
              <a:rPr lang="en-029" sz="2400" dirty="0" smtClean="0"/>
              <a:t>Comprehensive three day study tour to understand the </a:t>
            </a:r>
            <a:r>
              <a:rPr lang="en-029" sz="2400" b="1" dirty="0" smtClean="0"/>
              <a:t>ECO Mark Africa (EMA) System on Sustainability Standards and attendant accredited Conformity Assessment Scheme </a:t>
            </a:r>
            <a:r>
              <a:rPr lang="en-029" sz="2400" dirty="0" smtClean="0"/>
              <a:t>– and potential for CARICOM Introduction re ecological, social and climate relevant requirements – Farming, Agro-processing, Aquaculture </a:t>
            </a:r>
          </a:p>
          <a:p>
            <a:pPr marL="690563" indent="-223838" algn="just"/>
            <a:r>
              <a:rPr lang="en-029" sz="2400" dirty="0" smtClean="0"/>
              <a:t>Policies, standards, scheme, consultants </a:t>
            </a:r>
            <a:r>
              <a:rPr lang="en-029" sz="2400" dirty="0" err="1" smtClean="0"/>
              <a:t>etc</a:t>
            </a:r>
            <a:r>
              <a:rPr lang="en-029" sz="2400" dirty="0" smtClean="0"/>
              <a:t> </a:t>
            </a:r>
            <a:r>
              <a:rPr lang="en-029" sz="2400" b="1" dirty="0" smtClean="0"/>
              <a:t>shared for CARICOM use </a:t>
            </a:r>
            <a:r>
              <a:rPr lang="en-029" sz="2400" dirty="0" smtClean="0"/>
              <a:t>– benchmarking and practicality purposes</a:t>
            </a:r>
          </a:p>
          <a:p>
            <a:pPr lvl="1" algn="just"/>
            <a:r>
              <a:rPr lang="en-029" sz="2000" b="1" dirty="0" smtClean="0"/>
              <a:t>Opportunities spotted in CARICOM </a:t>
            </a:r>
            <a:r>
              <a:rPr lang="en-029" sz="2000" dirty="0" smtClean="0"/>
              <a:t>for agriculture, agro-processing and tourism and will be explored </a:t>
            </a:r>
          </a:p>
          <a:p>
            <a:pPr lvl="1" algn="just"/>
            <a:r>
              <a:rPr lang="en-029" sz="2000" b="1" dirty="0" smtClean="0"/>
              <a:t>CROSQ and ARSO key technical officers now linked </a:t>
            </a:r>
            <a:r>
              <a:rPr lang="en-029" sz="2000" dirty="0" smtClean="0"/>
              <a:t>(Executives linked under ACP TBT Programme)</a:t>
            </a:r>
          </a:p>
          <a:p>
            <a:pPr marL="0" indent="0" algn="just">
              <a:buNone/>
            </a:pPr>
            <a:endParaRPr lang="en-029" sz="2400" dirty="0"/>
          </a:p>
          <a:p>
            <a:pPr marL="0" indent="0" algn="just">
              <a:buNone/>
            </a:pPr>
            <a:endParaRPr lang="en-029" sz="2400" dirty="0" smtClean="0"/>
          </a:p>
          <a:p>
            <a:pPr algn="just"/>
            <a:endParaRPr lang="en-029" sz="2400" dirty="0"/>
          </a:p>
        </p:txBody>
      </p:sp>
    </p:spTree>
    <p:extLst>
      <p:ext uri="{BB962C8B-B14F-4D97-AF65-F5344CB8AC3E}">
        <p14:creationId xmlns:p14="http://schemas.microsoft.com/office/powerpoint/2010/main" val="413133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8180" y="599607"/>
            <a:ext cx="10515600" cy="5381468"/>
          </a:xfrm>
        </p:spPr>
        <p:txBody>
          <a:bodyPr/>
          <a:lstStyle/>
          <a:p>
            <a:r>
              <a:rPr lang="en-GB" b="1" dirty="0"/>
              <a:t>Purpose 2:</a:t>
            </a:r>
            <a:r>
              <a:rPr lang="en-GB" dirty="0"/>
              <a:t>	</a:t>
            </a:r>
            <a:endParaRPr lang="en-GB" dirty="0" smtClean="0"/>
          </a:p>
          <a:p>
            <a:pPr lvl="1"/>
            <a:r>
              <a:rPr lang="en-GB" dirty="0"/>
              <a:t>Support the development of an optimized quality infrastructure in the Pacific region for enhanced trade competitiveness (PIFS)</a:t>
            </a:r>
          </a:p>
          <a:p>
            <a:pPr marL="457200" lvl="1" indent="0">
              <a:buNone/>
            </a:pPr>
            <a:endParaRPr lang="en-GB" dirty="0"/>
          </a:p>
          <a:p>
            <a:pPr marL="457200" lvl="1" indent="0">
              <a:buNone/>
            </a:pPr>
            <a:endParaRPr lang="en-GB" dirty="0"/>
          </a:p>
          <a:p>
            <a:pPr marL="225425" lvl="1" indent="-225425"/>
            <a:r>
              <a:rPr lang="en-GB" sz="2800" b="1" dirty="0"/>
              <a:t>Results Expected </a:t>
            </a:r>
            <a:r>
              <a:rPr lang="en-GB" sz="2800" b="1" dirty="0" smtClean="0"/>
              <a:t>:</a:t>
            </a:r>
            <a:endParaRPr lang="en-GB" sz="2800" b="1" dirty="0"/>
          </a:p>
          <a:p>
            <a:pPr lvl="1"/>
            <a:r>
              <a:rPr lang="en-GB" dirty="0"/>
              <a:t>Enhanced understanding of QI obtained and capacity for developing QI in the PIF developed</a:t>
            </a:r>
            <a:r>
              <a:rPr lang="en-GB" dirty="0" smtClean="0"/>
              <a:t>.</a:t>
            </a:r>
          </a:p>
          <a:p>
            <a:pPr marL="457200" lvl="1" indent="0">
              <a:buNone/>
            </a:pPr>
            <a:endParaRPr lang="en-029" dirty="0"/>
          </a:p>
          <a:p>
            <a:pPr marL="0" indent="0">
              <a:buNone/>
            </a:pPr>
            <a:endParaRPr lang="en-029" dirty="0"/>
          </a:p>
        </p:txBody>
      </p:sp>
    </p:spTree>
    <p:extLst>
      <p:ext uri="{BB962C8B-B14F-4D97-AF65-F5344CB8AC3E}">
        <p14:creationId xmlns:p14="http://schemas.microsoft.com/office/powerpoint/2010/main" val="236152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1325563"/>
          </a:xfrm>
        </p:spPr>
        <p:txBody>
          <a:bodyPr/>
          <a:lstStyle/>
          <a:p>
            <a:pPr algn="ctr"/>
            <a:r>
              <a:rPr lang="en-029" b="1" dirty="0"/>
              <a:t>Results Achieved </a:t>
            </a:r>
            <a:br>
              <a:rPr lang="en-029" b="1" dirty="0"/>
            </a:br>
            <a:r>
              <a:rPr lang="en-029" b="1" dirty="0"/>
              <a:t>CROSQ : </a:t>
            </a:r>
            <a:r>
              <a:rPr lang="en-029" b="1" dirty="0" smtClean="0"/>
              <a:t>PIFS Relationship </a:t>
            </a:r>
            <a:r>
              <a:rPr lang="en-029" b="1" dirty="0"/>
              <a:t>Development </a:t>
            </a:r>
            <a:endParaRPr lang="en-029" dirty="0"/>
          </a:p>
        </p:txBody>
      </p:sp>
      <p:sp>
        <p:nvSpPr>
          <p:cNvPr id="3" name="Content Placeholder 2"/>
          <p:cNvSpPr>
            <a:spLocks noGrp="1"/>
          </p:cNvSpPr>
          <p:nvPr>
            <p:ph idx="1"/>
          </p:nvPr>
        </p:nvSpPr>
        <p:spPr>
          <a:xfrm>
            <a:off x="608821" y="1325562"/>
            <a:ext cx="10974356" cy="5532437"/>
          </a:xfrm>
        </p:spPr>
        <p:txBody>
          <a:bodyPr>
            <a:normAutofit lnSpcReduction="10000"/>
          </a:bodyPr>
          <a:lstStyle/>
          <a:p>
            <a:pPr lvl="0" algn="just"/>
            <a:r>
              <a:rPr lang="en-US" dirty="0"/>
              <a:t>Prepare </a:t>
            </a:r>
            <a:r>
              <a:rPr lang="en-US" b="1" dirty="0"/>
              <a:t>awareness raising </a:t>
            </a:r>
            <a:r>
              <a:rPr lang="en-US" dirty="0"/>
              <a:t>and </a:t>
            </a:r>
            <a:r>
              <a:rPr lang="en-US" b="1" dirty="0" smtClean="0"/>
              <a:t>technical capacity </a:t>
            </a:r>
            <a:r>
              <a:rPr lang="en-US" b="1" dirty="0"/>
              <a:t>building material </a:t>
            </a:r>
            <a:r>
              <a:rPr lang="en-US" dirty="0"/>
              <a:t>on quality </a:t>
            </a:r>
            <a:r>
              <a:rPr lang="en-US" dirty="0" smtClean="0"/>
              <a:t>infrastructure QI and its link to trade;</a:t>
            </a:r>
            <a:endParaRPr lang="en-029" dirty="0"/>
          </a:p>
          <a:p>
            <a:pPr lvl="0" algn="just"/>
            <a:r>
              <a:rPr lang="en-US" b="1" dirty="0" smtClean="0"/>
              <a:t>Facilitated </a:t>
            </a:r>
            <a:r>
              <a:rPr lang="en-US" b="1" dirty="0"/>
              <a:t>and </a:t>
            </a:r>
            <a:r>
              <a:rPr lang="en-US" b="1" dirty="0" smtClean="0"/>
              <a:t>conducted </a:t>
            </a:r>
            <a:r>
              <a:rPr lang="en-US" b="1" dirty="0"/>
              <a:t>a </a:t>
            </a:r>
            <a:r>
              <a:rPr lang="en-US" b="1" dirty="0" smtClean="0"/>
              <a:t>five day training </a:t>
            </a:r>
            <a:r>
              <a:rPr lang="en-US" b="1" dirty="0"/>
              <a:t>workshop for the </a:t>
            </a:r>
            <a:r>
              <a:rPr lang="en-US" b="1" dirty="0" smtClean="0"/>
              <a:t>PIF </a:t>
            </a:r>
            <a:r>
              <a:rPr lang="en-US" dirty="0" smtClean="0"/>
              <a:t>; 32 PIF potential QI officers and supported by one person from at least 15 international QI organizations and regional institutions including ARSO</a:t>
            </a:r>
          </a:p>
          <a:p>
            <a:pPr lvl="0" algn="just"/>
            <a:r>
              <a:rPr lang="en-US" dirty="0" smtClean="0"/>
              <a:t>South-South and Intra PIF </a:t>
            </a:r>
            <a:r>
              <a:rPr lang="en-US" b="1" dirty="0"/>
              <a:t>sharing of </a:t>
            </a:r>
            <a:r>
              <a:rPr lang="en-US" b="1" dirty="0" smtClean="0"/>
              <a:t>challenges and good practices </a:t>
            </a:r>
            <a:r>
              <a:rPr lang="en-US" dirty="0" smtClean="0"/>
              <a:t>in QI</a:t>
            </a:r>
            <a:endParaRPr lang="en-029" dirty="0"/>
          </a:p>
          <a:p>
            <a:r>
              <a:rPr lang="en-029" b="1" dirty="0" smtClean="0"/>
              <a:t>Outputs :</a:t>
            </a:r>
          </a:p>
          <a:p>
            <a:pPr lvl="1"/>
            <a:r>
              <a:rPr lang="en-029" b="1" dirty="0" smtClean="0"/>
              <a:t>Network of QI relationships </a:t>
            </a:r>
            <a:r>
              <a:rPr lang="en-029" dirty="0" smtClean="0"/>
              <a:t>developed – intra regional and extra regional</a:t>
            </a:r>
            <a:endParaRPr lang="en-029" b="1" dirty="0" smtClean="0"/>
          </a:p>
          <a:p>
            <a:pPr lvl="1"/>
            <a:r>
              <a:rPr lang="en-029" b="1" dirty="0" smtClean="0"/>
              <a:t>Workshop package of material distributed </a:t>
            </a:r>
            <a:r>
              <a:rPr lang="en-029" dirty="0" smtClean="0"/>
              <a:t>for residual value added and research</a:t>
            </a:r>
          </a:p>
          <a:p>
            <a:pPr lvl="1"/>
            <a:r>
              <a:rPr lang="en-029" b="1" dirty="0"/>
              <a:t>February 2019 Forum Trade Ministers </a:t>
            </a:r>
            <a:r>
              <a:rPr lang="en-029" b="1" dirty="0" smtClean="0"/>
              <a:t>Meeting :</a:t>
            </a:r>
            <a:endParaRPr lang="en-029" b="1" dirty="0"/>
          </a:p>
          <a:p>
            <a:pPr lvl="2"/>
            <a:r>
              <a:rPr lang="en-029" dirty="0" smtClean="0"/>
              <a:t>Endorsement of a consensus driven </a:t>
            </a:r>
            <a:r>
              <a:rPr lang="en-029" b="1" dirty="0" smtClean="0"/>
              <a:t>Regional QI Statement of Development </a:t>
            </a:r>
          </a:p>
          <a:p>
            <a:pPr lvl="2"/>
            <a:r>
              <a:rPr lang="en-029" dirty="0" smtClean="0"/>
              <a:t>Approval of detailed </a:t>
            </a:r>
            <a:r>
              <a:rPr lang="en-029" b="1" dirty="0" smtClean="0"/>
              <a:t>RQI Development Concept Note </a:t>
            </a:r>
            <a:r>
              <a:rPr lang="en-029" dirty="0" smtClean="0"/>
              <a:t>outlining model of PIF – RQI development over the next 3 years – governance, QI Institutions, QI Services, Trade and Enterprise Development, Consumers and Markets</a:t>
            </a:r>
          </a:p>
          <a:p>
            <a:pPr lvl="1"/>
            <a:r>
              <a:rPr lang="en-029" b="1" dirty="0" smtClean="0"/>
              <a:t>Donor and technical assistance new support offered </a:t>
            </a:r>
            <a:r>
              <a:rPr lang="en-029" dirty="0" smtClean="0"/>
              <a:t>from variety of sources</a:t>
            </a:r>
            <a:endParaRPr lang="en-029" dirty="0"/>
          </a:p>
        </p:txBody>
      </p:sp>
    </p:spTree>
    <p:extLst>
      <p:ext uri="{BB962C8B-B14F-4D97-AF65-F5344CB8AC3E}">
        <p14:creationId xmlns:p14="http://schemas.microsoft.com/office/powerpoint/2010/main" val="416522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227965"/>
            <a:ext cx="11338560" cy="1325563"/>
          </a:xfrm>
        </p:spPr>
        <p:txBody>
          <a:bodyPr>
            <a:normAutofit fontScale="90000"/>
          </a:bodyPr>
          <a:lstStyle/>
          <a:p>
            <a:r>
              <a:rPr lang="en-029" b="1" dirty="0"/>
              <a:t>Replicable Good Practices for other ACP Member States</a:t>
            </a:r>
            <a:br>
              <a:rPr lang="en-029" b="1" dirty="0"/>
            </a:br>
            <a:endParaRPr lang="en-029" dirty="0"/>
          </a:p>
        </p:txBody>
      </p:sp>
      <p:sp>
        <p:nvSpPr>
          <p:cNvPr id="3" name="Content Placeholder 2"/>
          <p:cNvSpPr>
            <a:spLocks noGrp="1"/>
          </p:cNvSpPr>
          <p:nvPr>
            <p:ph idx="1"/>
          </p:nvPr>
        </p:nvSpPr>
        <p:spPr>
          <a:xfrm>
            <a:off x="365759" y="1082351"/>
            <a:ext cx="11347027" cy="5611033"/>
          </a:xfrm>
        </p:spPr>
        <p:txBody>
          <a:bodyPr>
            <a:normAutofit/>
          </a:bodyPr>
          <a:lstStyle/>
          <a:p>
            <a:r>
              <a:rPr lang="en-029" b="1" dirty="0" smtClean="0"/>
              <a:t>CEN</a:t>
            </a:r>
          </a:p>
          <a:p>
            <a:pPr lvl="1"/>
            <a:r>
              <a:rPr lang="en-029" dirty="0" smtClean="0"/>
              <a:t>Implementation modalities of Standards driven by Political and Technical, Will and Regulations : ideas for the CARICOM – CROSQ / ARSO region </a:t>
            </a:r>
          </a:p>
          <a:p>
            <a:pPr marL="457200" lvl="1" indent="0">
              <a:buNone/>
            </a:pPr>
            <a:endParaRPr lang="en-029" dirty="0"/>
          </a:p>
          <a:p>
            <a:r>
              <a:rPr lang="en-029" b="1" dirty="0" smtClean="0"/>
              <a:t>ARSO</a:t>
            </a:r>
          </a:p>
          <a:p>
            <a:pPr lvl="1"/>
            <a:r>
              <a:rPr lang="en-029" dirty="0" smtClean="0"/>
              <a:t>Export market penetration power of Certification to Sustainability Standards, and without adverse resource drain to the exporting country </a:t>
            </a:r>
          </a:p>
          <a:p>
            <a:pPr marL="457200" lvl="1" indent="0">
              <a:buNone/>
            </a:pPr>
            <a:endParaRPr lang="en-029" dirty="0" smtClean="0"/>
          </a:p>
          <a:p>
            <a:r>
              <a:rPr lang="en-029" b="1" dirty="0" smtClean="0"/>
              <a:t>PIFS</a:t>
            </a:r>
          </a:p>
          <a:p>
            <a:pPr lvl="1"/>
            <a:r>
              <a:rPr lang="en-029" dirty="0" smtClean="0"/>
              <a:t>Top down driven approach to RQI development for SIDS (as compared to the bottom up driven CARICOM – CROSQ approach) and without huge investment in resources – it just needs investments in coordination. </a:t>
            </a:r>
          </a:p>
          <a:p>
            <a:pPr marL="0" indent="0">
              <a:buNone/>
            </a:pPr>
            <a:endParaRPr lang="en-029" dirty="0"/>
          </a:p>
        </p:txBody>
      </p:sp>
    </p:spTree>
    <p:extLst>
      <p:ext uri="{BB962C8B-B14F-4D97-AF65-F5344CB8AC3E}">
        <p14:creationId xmlns:p14="http://schemas.microsoft.com/office/powerpoint/2010/main" val="394263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338560" cy="1325563"/>
          </a:xfrm>
        </p:spPr>
        <p:txBody>
          <a:bodyPr>
            <a:normAutofit/>
          </a:bodyPr>
          <a:lstStyle/>
          <a:p>
            <a:pPr algn="ctr"/>
            <a:r>
              <a:rPr lang="en-029" b="1" dirty="0"/>
              <a:t>Lessons Learnt </a:t>
            </a:r>
            <a:br>
              <a:rPr lang="en-029" b="1" dirty="0"/>
            </a:br>
            <a:endParaRPr lang="en-029" dirty="0"/>
          </a:p>
        </p:txBody>
      </p:sp>
      <p:sp>
        <p:nvSpPr>
          <p:cNvPr id="3" name="Content Placeholder 2"/>
          <p:cNvSpPr>
            <a:spLocks noGrp="1"/>
          </p:cNvSpPr>
          <p:nvPr>
            <p:ph idx="1"/>
          </p:nvPr>
        </p:nvSpPr>
        <p:spPr>
          <a:xfrm>
            <a:off x="0" y="709684"/>
            <a:ext cx="12192000" cy="5921939"/>
          </a:xfrm>
        </p:spPr>
        <p:txBody>
          <a:bodyPr>
            <a:normAutofit/>
          </a:bodyPr>
          <a:lstStyle/>
          <a:p>
            <a:pPr>
              <a:buFont typeface="Wingdings" panose="05000000000000000000" pitchFamily="2" charset="2"/>
              <a:buChar char="Ø"/>
            </a:pPr>
            <a:r>
              <a:rPr lang="en-US" b="1" dirty="0">
                <a:latin typeface="Calibri" panose="020F0502020204030204" pitchFamily="34" charset="0"/>
              </a:rPr>
              <a:t>Different countries in the region have very different needs </a:t>
            </a:r>
            <a:r>
              <a:rPr lang="en-US" dirty="0">
                <a:latin typeface="Calibri" panose="020F0502020204030204" pitchFamily="34" charset="0"/>
              </a:rPr>
              <a:t>and should not aim at having the same level of quality infrastructure in all the countries. It very important to have realistic expectations in relations to the establishment of a Regional Quality Infrastructure.</a:t>
            </a:r>
          </a:p>
          <a:p>
            <a:pPr>
              <a:buFont typeface="Wingdings" panose="05000000000000000000" pitchFamily="2" charset="2"/>
              <a:buChar char="Ø"/>
            </a:pPr>
            <a:r>
              <a:rPr lang="en-US" b="1" dirty="0"/>
              <a:t>A major challenge in SIDS like in the Pacific and CARICOM region is that all the countries face challenges in relation having the resources</a:t>
            </a:r>
            <a:r>
              <a:rPr lang="en-US" dirty="0"/>
              <a:t> (both economy and knowledge) to establishing the various elements of a well-functioning QI (not least testing laboratories). Cooperation and sharing of capacities between the countries in the region could seem the best option but this approach meet the physical obstacle of long distances between the countries and poor regional infrastructure.</a:t>
            </a:r>
          </a:p>
          <a:p>
            <a:pPr>
              <a:buFont typeface="Wingdings" panose="05000000000000000000" pitchFamily="2" charset="2"/>
              <a:buChar char="Ø"/>
            </a:pPr>
            <a:r>
              <a:rPr lang="en-US" b="1" dirty="0"/>
              <a:t>The need for quality promotion and awareness is a major setback in both the CARICOM and Pacific regions</a:t>
            </a:r>
            <a:r>
              <a:rPr lang="en-US" dirty="0"/>
              <a:t>. ARSO used this to their advantage in generating buy-in for their emerging Sustainability Standards uptake.</a:t>
            </a:r>
            <a:endParaRPr lang="en-029" dirty="0"/>
          </a:p>
        </p:txBody>
      </p:sp>
    </p:spTree>
    <p:extLst>
      <p:ext uri="{BB962C8B-B14F-4D97-AF65-F5344CB8AC3E}">
        <p14:creationId xmlns:p14="http://schemas.microsoft.com/office/powerpoint/2010/main" val="385643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TotalTime>
  <Words>1395</Words>
  <Application>Microsoft Office PowerPoint</Application>
  <PresentationFormat>Widescreen</PresentationFormat>
  <Paragraphs>121</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Times New Roman</vt:lpstr>
      <vt:lpstr>Verdana</vt:lpstr>
      <vt:lpstr>Wingdings</vt:lpstr>
      <vt:lpstr>Office Theme</vt:lpstr>
      <vt:lpstr>PowerPoint Presentation</vt:lpstr>
      <vt:lpstr>Agenda </vt:lpstr>
      <vt:lpstr>Project Purpose </vt:lpstr>
      <vt:lpstr>Results Achieved  CROSQ : CEN Relationship Development </vt:lpstr>
      <vt:lpstr>Results Achieved  CROSQ : ARSO Relationship Development </vt:lpstr>
      <vt:lpstr>PowerPoint Presentation</vt:lpstr>
      <vt:lpstr>Results Achieved  CROSQ : PIFS Relationship Development </vt:lpstr>
      <vt:lpstr>Replicable Good Practices for other ACP Member States </vt:lpstr>
      <vt:lpstr>Lessons Learnt  </vt:lpstr>
      <vt:lpstr>Lessons Learnt  </vt:lpstr>
      <vt:lpstr>Next Steps for Continued Implementation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Deryck Omar</dc:creator>
  <cp:lastModifiedBy>Deryck Omar</cp:lastModifiedBy>
  <cp:revision>54</cp:revision>
  <dcterms:created xsi:type="dcterms:W3CDTF">2020-01-29T20:00:57Z</dcterms:created>
  <dcterms:modified xsi:type="dcterms:W3CDTF">2020-01-31T19:10:17Z</dcterms:modified>
</cp:coreProperties>
</file>